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5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6" r:id="rId51"/>
    <p:sldId id="307" r:id="rId52"/>
    <p:sldId id="308" r:id="rId53"/>
  </p:sldIdLst>
  <p:sldSz cx="9144000" cy="5143500" type="screen16x9"/>
  <p:notesSz cx="6858000" cy="9144000"/>
  <p:embeddedFontLst>
    <p:embeddedFont>
      <p:font typeface="Roboto" charset="0"/>
      <p:regular r:id="rId55"/>
      <p:bold r:id="rId56"/>
      <p:italic r:id="rId57"/>
      <p:boldItalic r:id="rId58"/>
    </p:embeddedFont>
    <p:embeddedFont>
      <p:font typeface="Trebuchet MS" pitchFamily="34" charset="0"/>
      <p:regular r:id="rId59"/>
      <p:bold r:id="rId60"/>
      <p:italic r:id="rId61"/>
      <p:boldItalic r:id="rId62"/>
    </p:embeddedFont>
    <p:embeddedFont>
      <p:font typeface="Montserrat" charset="-52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59" d="100"/>
          <a:sy n="159" d="100"/>
        </p:scale>
        <p:origin x="-248" y="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9.fntdata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5" Type="http://schemas.openxmlformats.org/officeDocument/2006/relationships/slide" Target="slides/slide3.xml"/><Relationship Id="rId61" Type="http://schemas.openxmlformats.org/officeDocument/2006/relationships/font" Target="fonts/font7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5.fntdata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3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0002946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6" name="Google Shape;406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" name="Google Shape;413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7" name="Google Shape;437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3" name="Google Shape;443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hyperlink" Target="http://developer.android.com/sdk/index.html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jpg"/><Relationship Id="rId4" Type="http://schemas.openxmlformats.org/officeDocument/2006/relationships/hyperlink" Target="http://developer.android.com/sdk/installing/adding-packages.html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hyperlink" Target="https://www.genymotion.com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company/microsoft/blog/333606/" TargetMode="External"/><Relationship Id="rId7" Type="http://schemas.openxmlformats.org/officeDocument/2006/relationships/hyperlink" Target="https://habr.com/post/241714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abr.com/company/touchinstinct/blog/197060/" TargetMode="External"/><Relationship Id="rId5" Type="http://schemas.openxmlformats.org/officeDocument/2006/relationships/hyperlink" Target="http://www.cmsmagazine.ru/library/items/moblile/testing-mobile-apps/" TargetMode="External"/><Relationship Id="rId4" Type="http://schemas.openxmlformats.org/officeDocument/2006/relationships/hyperlink" Target="http://33testers.blogspot.com/2015/08/blog-post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apps.testinsane.com/mindmaps/uploads/html/Mobile%20Application%20Usability%20Testing.html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gra.ph/EHtapy-testirovaniya-mobilnyh-prilozhenij-12-13" TargetMode="External"/><Relationship Id="rId5" Type="http://schemas.openxmlformats.org/officeDocument/2006/relationships/hyperlink" Target="https://habr.com/company/badoo/blog/317964/" TargetMode="External"/><Relationship Id="rId4" Type="http://schemas.openxmlformats.org/officeDocument/2006/relationships/hyperlink" Target="https://habr.com/company/microsoft/blog/229041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.io/guidelines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ableless.github.io/exemplos/pdf/guidelines-interface-mobiles/MobileHIG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Oc8pdQEL8Q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>
            <a:spLocks noGrp="1"/>
          </p:cNvSpPr>
          <p:nvPr>
            <p:ph type="subTitle" idx="4294967295"/>
          </p:nvPr>
        </p:nvSpPr>
        <p:spPr>
          <a:xfrm>
            <a:off x="1050700" y="1694775"/>
            <a:ext cx="7324800" cy="15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rPr lang="ru" sz="2400" b="1" i="0" u="none" strike="noStrike" cap="none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Тестирование мобильных приложений</a:t>
            </a:r>
            <a:endParaRPr sz="2400" b="1" i="0" u="none" strike="noStrike" cap="none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</a:pPr>
            <a:r>
              <a:rPr lang="ru" sz="3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Тестирование Usability</a:t>
            </a:r>
            <a:endParaRPr sz="3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" name="Google Shape;157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- Соответствие правилам хорошего тона (</a:t>
            </a:r>
            <a:r>
              <a:rPr lang="ru" b="1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Apple HIG, Google Material Design</a:t>
            </a:r>
            <a:r>
              <a:rPr lang="ru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);</a:t>
            </a:r>
            <a:endParaRPr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ru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- Размер элементов;</a:t>
            </a:r>
            <a:endParaRPr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ru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- Количество информации;</a:t>
            </a:r>
            <a:endParaRPr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ru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- Адаптация под разные размеры экранов;</a:t>
            </a:r>
            <a:endParaRPr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ru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- Проверка изменения ориентации устройства (</a:t>
            </a:r>
            <a:r>
              <a:rPr lang="ru" b="1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Portrait, Landscape</a:t>
            </a:r>
            <a:r>
              <a:rPr lang="ru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);</a:t>
            </a:r>
            <a:endParaRPr sz="24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</a:pPr>
            <a:r>
              <a:rPr lang="ru" sz="3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Тестирование Usability</a:t>
            </a:r>
            <a:endParaRPr sz="3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- Отзывчивость на воздействия (Графическая, звуковая, тактильная);</a:t>
            </a:r>
            <a:endParaRPr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ru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- Сообщения об ошибках;</a:t>
            </a:r>
            <a:endParaRPr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ru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- Цветовая гамма.</a:t>
            </a:r>
            <a:endParaRPr sz="24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6"/>
          <p:cNvSpPr txBox="1"/>
          <p:nvPr/>
        </p:nvSpPr>
        <p:spPr>
          <a:xfrm>
            <a:off x="460950" y="491100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" sz="3000" b="0" i="0" u="none" strike="noStrike" cap="none">
                <a:solidFill>
                  <a:schemeClr val="accent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Практические рекомендации по UX/UI:</a:t>
            </a:r>
            <a:endParaRPr sz="3000" b="0" i="0" u="none" strike="noStrike" cap="non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" name="Google Shape;169;p36"/>
          <p:cNvSpPr txBox="1"/>
          <p:nvPr/>
        </p:nvSpPr>
        <p:spPr>
          <a:xfrm>
            <a:off x="471900" y="1421225"/>
            <a:ext cx="29172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667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b="0" i="0" u="none" strike="noStrike" cap="none">
                <a:solidFill>
                  <a:srgbClr val="1155CC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Удалите беспорядок</a:t>
            </a:r>
            <a:endParaRPr sz="1800" b="0" i="0" u="none" strike="noStrike" cap="none">
              <a:solidFill>
                <a:srgbClr val="1155CC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 i="0" u="none" strike="noStrike" cap="none">
              <a:solidFill>
                <a:srgbClr val="81C48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666666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0" name="Google Shape;170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66098" y="1368440"/>
            <a:ext cx="5452375" cy="35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7"/>
          <p:cNvSpPr txBox="1"/>
          <p:nvPr/>
        </p:nvSpPr>
        <p:spPr>
          <a:xfrm>
            <a:off x="460950" y="413300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" sz="3000" b="0" i="0" u="none" strike="noStrike" cap="none">
                <a:solidFill>
                  <a:schemeClr val="accent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Практические рекомендации по UX/UI:</a:t>
            </a:r>
            <a:endParaRPr sz="3000" b="0" i="0" u="none" strike="noStrike" cap="non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p37"/>
          <p:cNvSpPr txBox="1"/>
          <p:nvPr/>
        </p:nvSpPr>
        <p:spPr>
          <a:xfrm>
            <a:off x="471900" y="1421225"/>
            <a:ext cx="29172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667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Сделайте навигацию самоочевидной</a:t>
            </a:r>
            <a:endParaRPr sz="1800" b="0" i="0" u="none" strike="noStrike" cap="none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81C48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667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6AA84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81C48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666666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7" name="Google Shape;177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1725" y="1506425"/>
            <a:ext cx="2168404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8"/>
          <p:cNvSpPr txBox="1"/>
          <p:nvPr/>
        </p:nvSpPr>
        <p:spPr>
          <a:xfrm>
            <a:off x="460950" y="4911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b="0" i="0" u="none" strike="noStrike" cap="none">
                <a:solidFill>
                  <a:schemeClr val="accent2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Практические рекомендации по UX/UI:</a:t>
            </a:r>
            <a:endParaRPr sz="3000" b="0" i="0" u="none" strike="noStrike" cap="none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" name="Google Shape;183;p38"/>
          <p:cNvSpPr txBox="1"/>
          <p:nvPr/>
        </p:nvSpPr>
        <p:spPr>
          <a:xfrm>
            <a:off x="471900" y="1421225"/>
            <a:ext cx="3933000" cy="17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667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1" i="0" u="none" strike="noStrike" cap="none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Создайте бесшовный опыт</a:t>
            </a:r>
            <a:endParaRPr sz="1800" b="1" i="0" u="none" strike="noStrike" cap="none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Вы не должны думать о </a:t>
            </a:r>
            <a:endParaRPr sz="14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мобильном дизайне в изоляции.</a:t>
            </a:r>
            <a:endParaRPr sz="1400" b="1" i="0" u="none" strike="noStrike" cap="none">
              <a:solidFill>
                <a:srgbClr val="666666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4" name="Google Shape;184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1600" y="1953150"/>
            <a:ext cx="4660904" cy="244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9"/>
          <p:cNvSpPr txBox="1"/>
          <p:nvPr/>
        </p:nvSpPr>
        <p:spPr>
          <a:xfrm>
            <a:off x="460950" y="47697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b="0" i="0" u="none" strike="noStrike" cap="none">
                <a:solidFill>
                  <a:schemeClr val="accent2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Практические рекомендации по UX/UI:</a:t>
            </a:r>
            <a:endParaRPr sz="3000" b="0" i="0" u="none" strike="noStrike" cap="none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" name="Google Shape;190;p39"/>
          <p:cNvSpPr txBox="1"/>
          <p:nvPr/>
        </p:nvSpPr>
        <p:spPr>
          <a:xfrm>
            <a:off x="471900" y="1421225"/>
            <a:ext cx="3933000" cy="17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Используйте правильные размеры целей нажатия </a:t>
            </a:r>
            <a:endParaRPr sz="1800" b="0" i="0" u="none" strike="noStrike" cap="none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(тэп таргеты)</a:t>
            </a:r>
            <a:endParaRPr sz="1800" b="0" i="0" u="none" strike="noStrike" cap="none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6AA84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91" name="Google Shape;191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04525" y="1421225"/>
            <a:ext cx="5168600" cy="33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0"/>
          <p:cNvSpPr txBox="1"/>
          <p:nvPr/>
        </p:nvSpPr>
        <p:spPr>
          <a:xfrm>
            <a:off x="460950" y="4911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b="0" i="0" u="none" strike="noStrike" cap="none">
                <a:solidFill>
                  <a:schemeClr val="accent2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Практические рекомендации по UX/UI:</a:t>
            </a:r>
            <a:endParaRPr sz="3000" b="0" i="0" u="none" strike="noStrike" cap="none">
              <a:solidFill>
                <a:srgbClr val="0B539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7" name="Google Shape;197;p40"/>
          <p:cNvSpPr txBox="1"/>
          <p:nvPr/>
        </p:nvSpPr>
        <p:spPr>
          <a:xfrm>
            <a:off x="471900" y="1421225"/>
            <a:ext cx="3933000" cy="17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Текст должен </a:t>
            </a:r>
            <a:endParaRPr sz="1800" b="0" i="0" u="none" strike="noStrike" cap="none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быть разборчивым</a:t>
            </a:r>
            <a:endParaRPr sz="1800" b="0" i="0" u="none" strike="noStrike" cap="none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8" name="Google Shape;198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88600" y="1356575"/>
            <a:ext cx="5805400" cy="338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1"/>
          <p:cNvSpPr txBox="1"/>
          <p:nvPr/>
        </p:nvSpPr>
        <p:spPr>
          <a:xfrm>
            <a:off x="460950" y="512350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b="0" i="0" u="none" strike="noStrike" cap="none">
                <a:solidFill>
                  <a:schemeClr val="accent2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Практические рекомендации по UX/UI:</a:t>
            </a:r>
            <a:endParaRPr sz="3000" b="0" i="0" u="none" strike="noStrike" cap="none">
              <a:solidFill>
                <a:srgbClr val="0B539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4" name="Google Shape;204;p41"/>
          <p:cNvSpPr txBox="1"/>
          <p:nvPr/>
        </p:nvSpPr>
        <p:spPr>
          <a:xfrm>
            <a:off x="471900" y="1421225"/>
            <a:ext cx="2964600" cy="17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7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Элементы интерфейса должны быть ясно видны</a:t>
            </a:r>
            <a:endParaRPr sz="1800" b="0" i="0" u="none" strike="noStrike" cap="none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5" name="Google Shape;205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8275" y="1335625"/>
            <a:ext cx="5390225" cy="32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2"/>
          <p:cNvSpPr txBox="1"/>
          <p:nvPr/>
        </p:nvSpPr>
        <p:spPr>
          <a:xfrm>
            <a:off x="460950" y="448650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b="0" i="0" u="none" strike="noStrike" cap="none">
                <a:solidFill>
                  <a:schemeClr val="accent2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Практические рекомендации по UX/UI:</a:t>
            </a:r>
            <a:endParaRPr sz="3000" b="0" i="0" u="none" strike="noStrike" cap="none">
              <a:solidFill>
                <a:srgbClr val="0B539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1" name="Google Shape;211;p42"/>
          <p:cNvSpPr txBox="1"/>
          <p:nvPr/>
        </p:nvSpPr>
        <p:spPr>
          <a:xfrm>
            <a:off x="471900" y="1421225"/>
            <a:ext cx="4653000" cy="17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6670"/>
              </a:lnSpc>
              <a:spcBef>
                <a:spcPts val="1800"/>
              </a:spcBef>
              <a:spcAft>
                <a:spcPts val="7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Разработайте управление, основанное на расположении руки</a:t>
            </a:r>
            <a:endParaRPr sz="1800" b="0" i="0" u="none" strike="noStrike" cap="none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2" name="Google Shape;212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35475" y="2148650"/>
            <a:ext cx="3584975" cy="237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>
                <a:solidFill>
                  <a:schemeClr val="accent2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Практические рекомендации по UX/UI:</a:t>
            </a:r>
            <a:endParaRPr sz="3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Формы должны быть совместимы с тем, как пользователь вводит свои данные</a:t>
            </a:r>
            <a:endParaRPr sz="24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9" name="Google Shape;219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05820" y="1799300"/>
            <a:ext cx="3025924" cy="276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/>
          <p:nvPr/>
        </p:nvSpPr>
        <p:spPr>
          <a:xfrm>
            <a:off x="581325" y="351525"/>
            <a:ext cx="7130400" cy="5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" sz="3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Web, Native, Hybrid applications</a:t>
            </a:r>
            <a:endParaRPr sz="32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5" name="Google Shape;10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02903" y="1183345"/>
            <a:ext cx="6176243" cy="3456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>
                <a:solidFill>
                  <a:schemeClr val="accent2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Практические рекомендации по UX/UI:</a:t>
            </a:r>
            <a:endParaRPr sz="3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Минимизируйте количество полей ввода и необходимость пользователя печатать.</a:t>
            </a:r>
            <a:endParaRPr sz="24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6" name="Google Shape;226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10975" y="2158925"/>
            <a:ext cx="4127850" cy="24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>
                <a:solidFill>
                  <a:schemeClr val="accent2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Практические рекомендации по UX/UI:</a:t>
            </a:r>
            <a:endParaRPr sz="3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Умные дефолты</a:t>
            </a:r>
            <a:endParaRPr sz="24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3" name="Google Shape;233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53150" y="1644688"/>
            <a:ext cx="3143250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>
                <a:solidFill>
                  <a:schemeClr val="accent2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Практические рекомендации по UX/UI:</a:t>
            </a:r>
            <a:endParaRPr sz="3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Радиобаттоны для схожих, но взаимоисключающих вариантов выбора</a:t>
            </a:r>
            <a:endParaRPr sz="24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0" name="Google Shape;240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92050" y="1769025"/>
            <a:ext cx="2150300" cy="260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>
                <a:solidFill>
                  <a:schemeClr val="accent2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Практические рекомендации по UX/UI:</a:t>
            </a:r>
            <a:endParaRPr sz="3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Слайдеры для выбора минимального/максимального диапазона</a:t>
            </a:r>
            <a:endParaRPr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sz="24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7" name="Google Shape;247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61100" y="1721575"/>
            <a:ext cx="1641500" cy="284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>
                <a:solidFill>
                  <a:schemeClr val="accent2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Практические рекомендации по UX/UI:</a:t>
            </a:r>
            <a:endParaRPr sz="3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Валидация полей формы должна происходить в режиме реального времени.</a:t>
            </a:r>
            <a:endParaRPr sz="24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4" name="Google Shape;254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64678" y="1797550"/>
            <a:ext cx="2757676" cy="277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>
                <a:solidFill>
                  <a:schemeClr val="accent2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Практические рекомендации по UX/UI:</a:t>
            </a:r>
            <a:endParaRPr sz="3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Если ожидаются специфические ответы на вопросы, необходимо показывать что нужно ввести и в каком виде</a:t>
            </a:r>
            <a:endParaRPr sz="24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1" name="Google Shape;261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1026" y="1705751"/>
            <a:ext cx="1633650" cy="286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>
                <a:solidFill>
                  <a:schemeClr val="accent2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Практические рекомендации по UX/UI:</a:t>
            </a:r>
            <a:endParaRPr sz="3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Отображение клавиатуры соответственно вводимым данным.</a:t>
            </a:r>
            <a:endParaRPr sz="24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8" name="Google Shape;268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8379" y="1975925"/>
            <a:ext cx="2653149" cy="259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</a:pPr>
            <a:r>
              <a:rPr lang="ru" sz="3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Регистрация</a:t>
            </a:r>
            <a:endParaRPr sz="3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400"/>
              <a:buFont typeface="Montserrat"/>
              <a:buChar char="-"/>
            </a:pPr>
            <a:r>
              <a:rPr lang="ru" sz="24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Это занимает много времени;</a:t>
            </a:r>
            <a:endParaRPr sz="24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400"/>
              <a:buFont typeface="Montserrat"/>
              <a:buChar char="-"/>
            </a:pPr>
            <a:r>
              <a:rPr lang="ru" sz="24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Сложные формы трудно понять;</a:t>
            </a:r>
            <a:endParaRPr sz="24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400"/>
              <a:buFont typeface="Montserrat"/>
              <a:buChar char="-"/>
            </a:pPr>
            <a:r>
              <a:rPr lang="ru" sz="24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Формы могут запрашивать информацию, которой пользователи боятся делиться.</a:t>
            </a:r>
            <a:endParaRPr sz="24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</a:pPr>
            <a:r>
              <a:rPr lang="ru" sz="3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Регистрация. как улучшить?</a:t>
            </a:r>
            <a:endParaRPr sz="3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" name="Google Shape;280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Montserrat"/>
              <a:buChar char="-"/>
            </a:pPr>
            <a:r>
              <a:rPr lang="ru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Реализуйте вход через социальные сети;</a:t>
            </a:r>
            <a:endParaRPr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Montserrat"/>
              <a:buChar char="-"/>
            </a:pPr>
            <a:r>
              <a:rPr lang="ru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Сохраняйте введенные данные;</a:t>
            </a:r>
            <a:endParaRPr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Montserrat"/>
              <a:buChar char="-"/>
            </a:pPr>
            <a:r>
              <a:rPr lang="ru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Старайтесь, чтобы форма была как можно короче или, разделите ее на несколько этапов;</a:t>
            </a:r>
            <a:endParaRPr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Montserrat"/>
              <a:buChar char="-"/>
            </a:pPr>
            <a:r>
              <a:rPr lang="ru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Сделайте авто - фокус первого поля ввода в форме;</a:t>
            </a:r>
            <a:endParaRPr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Montserrat"/>
              <a:buChar char="-"/>
            </a:pPr>
            <a:r>
              <a:rPr lang="ru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Избегайте флажков для подтверждения Политики безопасности.</a:t>
            </a:r>
            <a:endParaRPr sz="24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</a:pPr>
            <a:r>
              <a:rPr lang="ru" sz="3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Различные версии ОС.</a:t>
            </a:r>
            <a:endParaRPr sz="3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sz="24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7" name="Google Shape;287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7943" y="1273521"/>
            <a:ext cx="5908123" cy="3174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200">
                <a:latin typeface="Montserrat"/>
                <a:ea typeface="Montserrat"/>
                <a:cs typeface="Montserrat"/>
                <a:sym typeface="Montserrat"/>
              </a:rPr>
              <a:t>Web, Native, Hybrid applications</a:t>
            </a:r>
            <a:endParaRPr sz="3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400" b="1">
                <a:solidFill>
                  <a:srgbClr val="0B539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Web – приложения </a:t>
            </a:r>
            <a:r>
              <a:rPr lang="ru" sz="2400">
                <a:solidFill>
                  <a:srgbClr val="0B539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– сайт, оптимизированный под смартфон. Пользовательский интерфейс создается, с помощью стандартных Web – технологий.</a:t>
            </a:r>
            <a:endParaRPr sz="2400">
              <a:solidFill>
                <a:srgbClr val="0B539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3000">
              <a:solidFill>
                <a:srgbClr val="0B5394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rgbClr val="0B539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rgbClr val="0B539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rgbClr val="0B539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" name="Google Shape;11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0640" y="2670327"/>
            <a:ext cx="3682720" cy="1806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</a:pPr>
            <a:r>
              <a:rPr lang="ru" sz="3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Различные версии ОС.</a:t>
            </a:r>
            <a:endParaRPr sz="3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" name="Google Shape;293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- Retina и обычные экраны (изображения для retina, попавшие в обычные устройства будут выглядеть очень большими);</a:t>
            </a:r>
            <a:endParaRPr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ru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- Версии OS (Приложения не должны устанавливаться на неподдерживаемые версии OS);</a:t>
            </a:r>
            <a:endParaRPr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ru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- Соответствие используемых экранов в приложении (Решения, которые имеют смысл для одной платформы, могут быть неуместны в другой).</a:t>
            </a:r>
            <a:endParaRPr sz="24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</a:pPr>
            <a:r>
              <a:rPr lang="ru" sz="3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Прерывания</a:t>
            </a:r>
            <a:endParaRPr sz="3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" name="Google Shape;299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" sz="16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- Входящие и исходящие </a:t>
            </a:r>
            <a:r>
              <a:rPr lang="ru" sz="1600" b="1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SMS, MMS</a:t>
            </a:r>
            <a:r>
              <a:rPr lang="ru" sz="16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, звонки, оповещения других приложений;</a:t>
            </a:r>
            <a:endParaRPr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37373"/>
              </a:buClr>
              <a:buSzPts val="1600"/>
              <a:buFont typeface="Roboto"/>
              <a:buNone/>
            </a:pPr>
            <a:r>
              <a:rPr lang="ru" sz="16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ru" sz="1600" b="1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Выключение</a:t>
            </a:r>
            <a:r>
              <a:rPr lang="ru" sz="16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устройства,</a:t>
            </a:r>
            <a:r>
              <a:rPr lang="ru" sz="1600" b="1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изъятие</a:t>
            </a:r>
            <a:r>
              <a:rPr lang="ru" sz="16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аккумулятора, </a:t>
            </a:r>
            <a:r>
              <a:rPr lang="ru" sz="1600" b="1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зарядка</a:t>
            </a:r>
            <a:r>
              <a:rPr lang="ru" sz="16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устройства;</a:t>
            </a:r>
            <a:endParaRPr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37373"/>
              </a:buClr>
              <a:buSzPts val="1600"/>
              <a:buFont typeface="Roboto"/>
              <a:buNone/>
            </a:pPr>
            <a:r>
              <a:rPr lang="ru" sz="16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ru" sz="1600" b="1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Переход</a:t>
            </a:r>
            <a:r>
              <a:rPr lang="ru" sz="16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в режим ожидания (В том числе и с защитой паролем);</a:t>
            </a:r>
            <a:endParaRPr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37373"/>
              </a:buClr>
              <a:buSzPts val="1600"/>
              <a:buFont typeface="Roboto"/>
              <a:buNone/>
            </a:pPr>
            <a:r>
              <a:rPr lang="ru" sz="16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ru" sz="1600" b="1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Изменение ориентации</a:t>
            </a:r>
            <a:r>
              <a:rPr lang="ru" sz="16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устройства в режиме ожидания;</a:t>
            </a:r>
            <a:endParaRPr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37373"/>
              </a:buClr>
              <a:buSzPts val="1600"/>
              <a:buFont typeface="Roboto"/>
              <a:buNone/>
            </a:pPr>
            <a:r>
              <a:rPr lang="ru" sz="16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ru" sz="1600" b="1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Включение/отключение</a:t>
            </a:r>
            <a:r>
              <a:rPr lang="ru" sz="16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сети, GPS, авиа – режима, Bluetooth;</a:t>
            </a:r>
            <a:endParaRPr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37373"/>
              </a:buClr>
              <a:buSzPts val="1600"/>
              <a:buFont typeface="Roboto"/>
              <a:buNone/>
            </a:pPr>
            <a:r>
              <a:rPr lang="ru" sz="16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ru" sz="1600" b="1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Отключение/подключение</a:t>
            </a:r>
            <a:r>
              <a:rPr lang="ru" sz="16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SD – карты, физической клавиатуры, гарнитуры.</a:t>
            </a:r>
            <a:endParaRPr sz="24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</a:pPr>
            <a:r>
              <a:rPr lang="ru" sz="3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Платный контент</a:t>
            </a:r>
            <a:endParaRPr sz="3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" name="Google Shape;305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- Соответствие цены и содержимого, заявленного в приложении тому, что попадает к пользователю;</a:t>
            </a:r>
            <a:endParaRPr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ru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- Восстановление покупок;</a:t>
            </a:r>
            <a:endParaRPr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ru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- Сохранение покупок при обновлении приложения.</a:t>
            </a:r>
            <a:endParaRPr sz="24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</a:pPr>
            <a:r>
              <a:rPr lang="ru" sz="3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Интернационализация</a:t>
            </a:r>
            <a:endParaRPr sz="3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- Проверка корректности перевода;</a:t>
            </a:r>
            <a:endParaRPr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ru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- Все переведенные слова, корректно располагаются в отведенных для них местах;</a:t>
            </a:r>
            <a:endParaRPr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ru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- Проверка форматов дат, разделителей в числах и других нетривиальных моментах.</a:t>
            </a:r>
            <a:endParaRPr sz="24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</a:pPr>
            <a:r>
              <a:rPr lang="ru" sz="3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Тестирование обновлений</a:t>
            </a:r>
            <a:endParaRPr sz="3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- Убедиться, что поддерживаются все версии из предыдущих релизов (если в приложении добавлена функциональность из новой версии ОС, то необходимо разрабатывать урезанный функционал для старых версий ОС);</a:t>
            </a:r>
            <a:endParaRPr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ru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- Проверка обновлений (Сохранение всех данных пользователей, Авторизация).</a:t>
            </a:r>
            <a:endParaRPr sz="24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</a:pPr>
            <a:r>
              <a:rPr lang="ru" sz="3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Как облегчить тестирование? </a:t>
            </a:r>
            <a:endParaRPr sz="3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" name="Google Shape;323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- Если приложение поддерживает Portrait/Landscape – уделите смене ориентации много времени;</a:t>
            </a:r>
            <a:endParaRPr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ru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- Лучше всего переходите между экранами во время взаимодействия с сетью;</a:t>
            </a:r>
            <a:endParaRPr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ru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- Запросы должны отменяться, если они не завершены;</a:t>
            </a:r>
            <a:endParaRPr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ru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- Ответ от сервера на удаленный из памяти (невидимый) экран, не должны крэшить приложение.</a:t>
            </a:r>
            <a:endParaRPr sz="24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</a:pPr>
            <a:r>
              <a:rPr lang="ru" sz="3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Как облегчить тестирование? </a:t>
            </a:r>
            <a:endParaRPr sz="3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" name="Google Shape;329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- Скриншоты, логи, видео;</a:t>
            </a:r>
            <a:endParaRPr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ru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- Использование «</a:t>
            </a:r>
            <a:r>
              <a:rPr lang="ru" b="1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Обезьянок</a:t>
            </a:r>
            <a:r>
              <a:rPr lang="ru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», для поиска крэшей и зависаний (</a:t>
            </a:r>
            <a:r>
              <a:rPr lang="ru" b="1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Android</a:t>
            </a:r>
            <a:r>
              <a:rPr lang="ru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– </a:t>
            </a:r>
            <a:r>
              <a:rPr lang="ru" b="1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UI Monkey Exerciser</a:t>
            </a:r>
            <a:r>
              <a:rPr lang="ru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" b="1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iOS</a:t>
            </a:r>
            <a:r>
              <a:rPr lang="ru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ru" b="1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CrashMonkey</a:t>
            </a:r>
            <a:r>
              <a:rPr lang="ru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);</a:t>
            </a:r>
            <a:endParaRPr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ru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- Использование </a:t>
            </a:r>
            <a:r>
              <a:rPr lang="ru" b="1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Бета – версии</a:t>
            </a:r>
            <a:r>
              <a:rPr lang="ru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(Для </a:t>
            </a:r>
            <a:r>
              <a:rPr lang="ru" b="1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Android</a:t>
            </a:r>
            <a:r>
              <a:rPr lang="ru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– встроенное в магазин решение, для </a:t>
            </a:r>
            <a:r>
              <a:rPr lang="ru" b="1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iOS</a:t>
            </a:r>
            <a:r>
              <a:rPr lang="ru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ru" b="1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TestFlight</a:t>
            </a:r>
            <a:r>
              <a:rPr lang="ru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). Желательно оборачиватиь приложения в оболочки (</a:t>
            </a:r>
            <a:r>
              <a:rPr lang="ru" b="1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Crashlytics, TestFairy, HockeyApp</a:t>
            </a:r>
            <a:r>
              <a:rPr lang="ru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24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</a:pPr>
            <a:r>
              <a:rPr lang="ru" sz="3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Как облегчить тестирование? </a:t>
            </a:r>
            <a:endParaRPr sz="3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" name="Google Shape;335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- Использовать настройки разработчика:</a:t>
            </a:r>
            <a:endParaRPr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ru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 - </a:t>
            </a:r>
            <a:r>
              <a:rPr lang="ru" b="1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iOS</a:t>
            </a:r>
            <a:r>
              <a:rPr lang="ru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– позволяет настраивать скорость интернет – соединения и раздавать его используя устройство, как точку доступа, логировать использование трафика и энергии, удобное тестирование iAd – рекламы.</a:t>
            </a:r>
            <a:endParaRPr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ru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 - </a:t>
            </a:r>
            <a:r>
              <a:rPr lang="ru" b="1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Android </a:t>
            </a:r>
            <a:r>
              <a:rPr lang="ru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– настройки на любой вкус – от отображения загрузки процессора до изменения анимации интерфейса. </a:t>
            </a:r>
            <a:endParaRPr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2"/>
          <p:cNvSpPr txBox="1"/>
          <p:nvPr/>
        </p:nvSpPr>
        <p:spPr>
          <a:xfrm>
            <a:off x="1078350" y="2242250"/>
            <a:ext cx="4929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62"/>
          <p:cNvSpPr txBox="1"/>
          <p:nvPr/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2400" b="0" i="0" u="none" strike="noStrike" cap="none">
                <a:solidFill>
                  <a:srgbClr val="0B5394"/>
                </a:solidFill>
                <a:latin typeface="Trebuchet MS"/>
                <a:ea typeface="Trebuchet MS"/>
                <a:cs typeface="Trebuchet MS"/>
                <a:sym typeface="Trebuchet MS"/>
              </a:rPr>
              <a:t>Эмуляторы, Симуляторы и </a:t>
            </a:r>
            <a:r>
              <a:rPr lang="ru" sz="2400">
                <a:solidFill>
                  <a:srgbClr val="0B5394"/>
                </a:solidFill>
                <a:latin typeface="Trebuchet MS"/>
                <a:ea typeface="Trebuchet MS"/>
                <a:cs typeface="Trebuchet MS"/>
                <a:sym typeface="Trebuchet MS"/>
              </a:rPr>
              <a:t>удаленная</a:t>
            </a:r>
            <a:r>
              <a:rPr lang="ru" sz="2400" b="0" i="0" u="none" strike="noStrike" cap="none">
                <a:solidFill>
                  <a:srgbClr val="0B5394"/>
                </a:solidFill>
                <a:latin typeface="Trebuchet MS"/>
                <a:ea typeface="Trebuchet MS"/>
                <a:cs typeface="Trebuchet MS"/>
                <a:sym typeface="Trebuchet MS"/>
              </a:rPr>
              <a:t> отладка</a:t>
            </a:r>
            <a:endParaRPr sz="2400" b="0" i="0" u="none" strike="noStrike" cap="none">
              <a:solidFill>
                <a:srgbClr val="0B539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2" name="Google Shape;342;p62"/>
          <p:cNvSpPr txBox="1"/>
          <p:nvPr/>
        </p:nvSpPr>
        <p:spPr>
          <a:xfrm>
            <a:off x="471900" y="1506425"/>
            <a:ext cx="8222100" cy="30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Тестирование на физических устройствах – штука оправданная. Но это не значит, что не нужно тестировать на эмуляторах и симуляторах. Они позволяют расширить тестируемый набор устройств и проверять изменения на лету.</a:t>
            </a:r>
            <a:endParaRPr sz="1400" b="0" i="0" u="none" strike="noStrike" cap="none">
              <a:solidFill>
                <a:srgbClr val="666666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3"/>
          <p:cNvSpPr txBox="1"/>
          <p:nvPr/>
        </p:nvSpPr>
        <p:spPr>
          <a:xfrm>
            <a:off x="1078350" y="2242250"/>
            <a:ext cx="4929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63"/>
          <p:cNvSpPr txBox="1"/>
          <p:nvPr/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2400" b="0" i="0" u="none" strike="noStrike" cap="none">
                <a:solidFill>
                  <a:srgbClr val="0B5394"/>
                </a:solidFill>
                <a:latin typeface="Trebuchet MS"/>
                <a:ea typeface="Trebuchet MS"/>
                <a:cs typeface="Trebuchet MS"/>
                <a:sym typeface="Trebuchet MS"/>
              </a:rPr>
              <a:t>Эмуляторы, Симуляторы и удалённая отладка</a:t>
            </a:r>
            <a:endParaRPr sz="2400" b="0" i="0" u="none" strike="noStrike" cap="none">
              <a:solidFill>
                <a:srgbClr val="0B539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9" name="Google Shape;349;p63"/>
          <p:cNvSpPr txBox="1"/>
          <p:nvPr/>
        </p:nvSpPr>
        <p:spPr>
          <a:xfrm>
            <a:off x="471900" y="1506425"/>
            <a:ext cx="5279100" cy="30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b="1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Симулятор iOS</a:t>
            </a:r>
            <a:endParaRPr sz="1800" b="1" i="0" u="none" strike="noStrike" cap="non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Для тестирования яблочных устройств, айфонов и айпадов, есть несколько вариантов. Первый среди них – официальный Apple iOS Simulator, входящий в поставку Xcode. Позволяет тестировать разные комбинации софта и железа – но только на Mac.</a:t>
            </a:r>
            <a:endParaRPr sz="1400" b="0" i="0" u="none" strike="noStrike" cap="non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50" name="Google Shape;350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1002" y="1357450"/>
            <a:ext cx="1733000" cy="353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200">
                <a:latin typeface="Montserrat"/>
                <a:ea typeface="Montserrat"/>
                <a:cs typeface="Montserrat"/>
                <a:sym typeface="Montserrat"/>
              </a:rPr>
              <a:t>Web, Native, Hybrid applications</a:t>
            </a:r>
            <a:endParaRPr sz="3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400" b="1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Native</a:t>
            </a:r>
            <a:r>
              <a:rPr lang="ru" sz="24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 – Приложения, разработанные специально под конкретную платформу.</a:t>
            </a:r>
            <a:endParaRPr sz="24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3000">
              <a:solidFill>
                <a:srgbClr val="0B5394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9" name="Google Shape;11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68786" y="2151980"/>
            <a:ext cx="2783162" cy="2416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4"/>
          <p:cNvSpPr txBox="1"/>
          <p:nvPr/>
        </p:nvSpPr>
        <p:spPr>
          <a:xfrm>
            <a:off x="1078350" y="2242250"/>
            <a:ext cx="4929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64"/>
          <p:cNvSpPr txBox="1"/>
          <p:nvPr/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2400" b="0" i="0" u="none" strike="noStrike" cap="none">
                <a:solidFill>
                  <a:srgbClr val="0B5394"/>
                </a:solidFill>
                <a:latin typeface="Trebuchet MS"/>
                <a:ea typeface="Trebuchet MS"/>
                <a:cs typeface="Trebuchet MS"/>
                <a:sym typeface="Trebuchet MS"/>
              </a:rPr>
              <a:t>Эмуляторы, Симуляторы и удалённая отладка</a:t>
            </a:r>
            <a:endParaRPr sz="2400" b="0" i="0" u="none" strike="noStrike" cap="none">
              <a:solidFill>
                <a:srgbClr val="0B539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7" name="Google Shape;357;p64"/>
          <p:cNvSpPr txBox="1"/>
          <p:nvPr/>
        </p:nvSpPr>
        <p:spPr>
          <a:xfrm>
            <a:off x="471900" y="1506425"/>
            <a:ext cx="3812700" cy="30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1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Симулятор iOS</a:t>
            </a:r>
            <a:endParaRPr sz="1800" b="1" i="0" u="none" strike="noStrike" cap="non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Для использования установите и запустите Xcode. Потом ПКМ и выберите «Show Package Contents». Затем пройдите “Contents” → “Applications” → “iPhone Simulator.”</a:t>
            </a:r>
            <a:endParaRPr sz="1400" b="0" i="0" u="none" strike="noStrike" cap="none">
              <a:solidFill>
                <a:srgbClr val="666666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58" name="Google Shape;358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38425" y="1791000"/>
            <a:ext cx="4692800" cy="228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5"/>
          <p:cNvSpPr txBox="1"/>
          <p:nvPr/>
        </p:nvSpPr>
        <p:spPr>
          <a:xfrm>
            <a:off x="1078350" y="2242250"/>
            <a:ext cx="4929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65"/>
          <p:cNvSpPr txBox="1"/>
          <p:nvPr/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2400" b="0" i="0" u="none" strike="noStrike" cap="none">
                <a:solidFill>
                  <a:srgbClr val="0B5394"/>
                </a:solidFill>
                <a:latin typeface="Trebuchet MS"/>
                <a:ea typeface="Trebuchet MS"/>
                <a:cs typeface="Trebuchet MS"/>
                <a:sym typeface="Trebuchet MS"/>
              </a:rPr>
              <a:t>Эмуляторы, Симуляторы и удалённая отладка</a:t>
            </a:r>
            <a:endParaRPr sz="2400" b="0" i="0" u="none" strike="noStrike" cap="none">
              <a:solidFill>
                <a:srgbClr val="0B539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5" name="Google Shape;365;p65"/>
          <p:cNvSpPr txBox="1"/>
          <p:nvPr/>
        </p:nvSpPr>
        <p:spPr>
          <a:xfrm>
            <a:off x="471900" y="1506425"/>
            <a:ext cx="3508200" cy="30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b="1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Эмулятор Android</a:t>
            </a:r>
            <a:endParaRPr sz="1800" b="1" i="0" u="none" strike="noStrike" cap="non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22222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22222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У андроида эмулятор кросс-платформенный. </a:t>
            </a:r>
            <a:endParaRPr sz="1400" b="0" i="0" u="none" strike="noStrike" cap="none">
              <a:solidFill>
                <a:srgbClr val="666666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К сожалению, он сложен в настройке.</a:t>
            </a:r>
            <a:endParaRPr sz="1400" b="0" i="0" u="none" strike="noStrike" cap="none">
              <a:solidFill>
                <a:srgbClr val="666666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Для начала, </a:t>
            </a:r>
            <a:r>
              <a:rPr lang="ru" sz="1400" b="0" i="0" u="sng" strike="noStrike" cap="none">
                <a:solidFill>
                  <a:schemeClr val="hlink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скачайте Android Studio</a:t>
            </a:r>
            <a:r>
              <a:rPr lang="ru" sz="14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, включающую Android Development Tools (ADT) и Android software development kit (SDK).</a:t>
            </a:r>
            <a:endParaRPr sz="1400" b="1" i="0" u="none" strike="noStrike" cap="non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66" name="Google Shape;366;p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45925" y="1364775"/>
            <a:ext cx="2335200" cy="361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6"/>
          <p:cNvSpPr txBox="1"/>
          <p:nvPr/>
        </p:nvSpPr>
        <p:spPr>
          <a:xfrm>
            <a:off x="1078350" y="2242250"/>
            <a:ext cx="4929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66"/>
          <p:cNvSpPr txBox="1"/>
          <p:nvPr/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2400" b="0" i="0" u="none" strike="noStrike" cap="none">
                <a:solidFill>
                  <a:srgbClr val="0B5394"/>
                </a:solidFill>
                <a:latin typeface="Trebuchet MS"/>
                <a:ea typeface="Trebuchet MS"/>
                <a:cs typeface="Trebuchet MS"/>
                <a:sym typeface="Trebuchet MS"/>
              </a:rPr>
              <a:t>Эмуляторы, Симуляторы и удалённая отладка</a:t>
            </a:r>
            <a:endParaRPr sz="2400" b="0" i="0" u="none" strike="noStrike" cap="none">
              <a:solidFill>
                <a:srgbClr val="0B539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3" name="Google Shape;373;p66"/>
          <p:cNvSpPr txBox="1"/>
          <p:nvPr/>
        </p:nvSpPr>
        <p:spPr>
          <a:xfrm>
            <a:off x="471900" y="1506425"/>
            <a:ext cx="3508200" cy="30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1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Эмулятор Android</a:t>
            </a:r>
            <a:endParaRPr sz="1800" b="1" i="0" u="none" strike="noStrike" cap="non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2222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2222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Cледуйте </a:t>
            </a:r>
            <a:r>
              <a:rPr lang="ru" sz="1400" b="0" i="0" u="sng" strike="noStrike" cap="none">
                <a:solidFill>
                  <a:schemeClr val="hlink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инструкциям по установке</a:t>
            </a:r>
            <a:r>
              <a:rPr lang="ru" sz="1400" b="1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1400" b="1" i="0" u="none" strike="noStrike" cap="non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Затем создайте Android virtual device (AVD) для тестируемого устройства. В менеджере AVD есть список готовых устройств в “Device Definitions”. Для начала выберите одно из них и нажмите “Create AVD”</a:t>
            </a:r>
            <a:endParaRPr sz="1400" b="1" i="0" u="none" strike="noStrike" cap="non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74" name="Google Shape;374;p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09300" y="1440525"/>
            <a:ext cx="5175999" cy="324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7"/>
          <p:cNvSpPr txBox="1"/>
          <p:nvPr/>
        </p:nvSpPr>
        <p:spPr>
          <a:xfrm>
            <a:off x="1078350" y="2242250"/>
            <a:ext cx="4929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67"/>
          <p:cNvSpPr txBox="1"/>
          <p:nvPr/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2400" b="0" i="0" u="none" strike="noStrike" cap="none">
                <a:solidFill>
                  <a:srgbClr val="0B5394"/>
                </a:solidFill>
                <a:latin typeface="Trebuchet MS"/>
                <a:ea typeface="Trebuchet MS"/>
                <a:cs typeface="Trebuchet MS"/>
                <a:sym typeface="Trebuchet MS"/>
              </a:rPr>
              <a:t>Эмуляторы, Симуляторы и удалённая отладка</a:t>
            </a:r>
            <a:endParaRPr sz="2400" b="0" i="0" u="none" strike="noStrike" cap="none">
              <a:solidFill>
                <a:srgbClr val="0B539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1" name="Google Shape;381;p67"/>
          <p:cNvSpPr txBox="1"/>
          <p:nvPr/>
        </p:nvSpPr>
        <p:spPr>
          <a:xfrm>
            <a:off x="471900" y="1506425"/>
            <a:ext cx="3508200" cy="30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1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Genymotion Android Emulator</a:t>
            </a:r>
            <a:endParaRPr sz="1800" b="1" i="0" u="none" strike="noStrike" cap="non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быстрый эмулятор Android, который включает в себя настроенные образы Android.</a:t>
            </a:r>
            <a:endParaRPr sz="1400" b="0" i="0" u="none" strike="noStrike" cap="non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sng" strike="noStrike" cap="non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Ссылка для скачивания и установки.</a:t>
            </a:r>
            <a:endParaRPr sz="1400" b="0" i="0" u="none" strike="noStrike" cap="non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82" name="Google Shape;382;p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66275" y="1394375"/>
            <a:ext cx="1943900" cy="352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8"/>
          <p:cNvSpPr txBox="1"/>
          <p:nvPr/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2400" b="0" i="0" u="none" strike="noStrike" cap="none">
                <a:solidFill>
                  <a:srgbClr val="0B5394"/>
                </a:solidFill>
                <a:latin typeface="Trebuchet MS"/>
                <a:ea typeface="Trebuchet MS"/>
                <a:cs typeface="Trebuchet MS"/>
                <a:sym typeface="Trebuchet MS"/>
              </a:rPr>
              <a:t>Эмуляторы, Симуляторы и </a:t>
            </a:r>
            <a:r>
              <a:rPr lang="ru" sz="2400">
                <a:solidFill>
                  <a:srgbClr val="0B5394"/>
                </a:solidFill>
                <a:latin typeface="Trebuchet MS"/>
                <a:ea typeface="Trebuchet MS"/>
                <a:cs typeface="Trebuchet MS"/>
                <a:sym typeface="Trebuchet MS"/>
              </a:rPr>
              <a:t>удаленная</a:t>
            </a:r>
            <a:r>
              <a:rPr lang="ru" sz="2400" b="0" i="0" u="none" strike="noStrike" cap="none">
                <a:solidFill>
                  <a:srgbClr val="0B5394"/>
                </a:solidFill>
                <a:latin typeface="Trebuchet MS"/>
                <a:ea typeface="Trebuchet MS"/>
                <a:cs typeface="Trebuchet MS"/>
                <a:sym typeface="Trebuchet MS"/>
              </a:rPr>
              <a:t> отладка</a:t>
            </a:r>
            <a:endParaRPr sz="2400" b="0" i="0" u="none" strike="noStrike" cap="none">
              <a:solidFill>
                <a:srgbClr val="0B539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8" name="Google Shape;388;p68"/>
          <p:cNvSpPr txBox="1"/>
          <p:nvPr/>
        </p:nvSpPr>
        <p:spPr>
          <a:xfrm>
            <a:off x="471900" y="1506425"/>
            <a:ext cx="4123800" cy="30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Эмуляторы и симуляторы полезны, но не на 100% достоверны. Всегда нужно пытаться проводить тестирование на максимальном количестве реальных устройств.</a:t>
            </a:r>
            <a:endParaRPr sz="1400" b="0" i="0" u="none" strike="noStrike" cap="non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89" name="Google Shape;389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50500" y="1506425"/>
            <a:ext cx="4243500" cy="318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9"/>
          <p:cNvSpPr txBox="1"/>
          <p:nvPr/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2400" b="0" i="0" u="none" strike="noStrike" cap="none">
                <a:solidFill>
                  <a:srgbClr val="0B5394"/>
                </a:solidFill>
                <a:latin typeface="Trebuchet MS"/>
                <a:ea typeface="Trebuchet MS"/>
                <a:cs typeface="Trebuchet MS"/>
                <a:sym typeface="Trebuchet MS"/>
              </a:rPr>
              <a:t>Эмуляторы, Симуляторы и удалённая отладка</a:t>
            </a:r>
            <a:endParaRPr sz="2400" b="0" i="0" u="none" strike="noStrike" cap="none">
              <a:solidFill>
                <a:srgbClr val="0B539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5" name="Google Shape;395;p69"/>
          <p:cNvSpPr txBox="1"/>
          <p:nvPr/>
        </p:nvSpPr>
        <p:spPr>
          <a:xfrm>
            <a:off x="471900" y="1506425"/>
            <a:ext cx="4123800" cy="30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666666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b="1">
                <a:solidFill>
                  <a:srgbClr val="666666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Удаленная</a:t>
            </a:r>
            <a:r>
              <a:rPr lang="ru" sz="1800" b="1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 отладка</a:t>
            </a:r>
            <a:endParaRPr sz="1800" b="1" i="0" u="none" strike="noStrike" cap="none">
              <a:solidFill>
                <a:srgbClr val="666666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Инструменты </a:t>
            </a:r>
            <a:r>
              <a:rPr lang="ru">
                <a:solidFill>
                  <a:srgbClr val="666666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удаленной</a:t>
            </a:r>
            <a:r>
              <a:rPr lang="ru" sz="14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 отладки предоставляют интерфейс для подключения к мобильному устройству с десктопа. Таким образом, мы работаем с данными с реальных устройств на мощном десктопном компьютере.</a:t>
            </a:r>
            <a:endParaRPr sz="1400" b="0" i="0" u="none" strike="noStrike" cap="none">
              <a:solidFill>
                <a:srgbClr val="666666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96" name="Google Shape;396;p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8775" y="1668075"/>
            <a:ext cx="4243501" cy="248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</a:pPr>
            <a:r>
              <a:rPr lang="ru" sz="3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Удаленная отладка (XamarinUI Test) </a:t>
            </a:r>
            <a:endParaRPr sz="3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2" name="Google Shape;402;p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sz="24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3" name="Google Shape;403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7888" y="1269687"/>
            <a:ext cx="6588224" cy="318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</a:pPr>
            <a:r>
              <a:rPr lang="ru" sz="3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Crashlytics</a:t>
            </a:r>
            <a:endParaRPr sz="3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9" name="Google Shape;409;p7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sz="24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0" name="Google Shape;410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850" y="1366700"/>
            <a:ext cx="7646299" cy="298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</a:pPr>
            <a:r>
              <a:rPr lang="ru" sz="3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Test Fairy </a:t>
            </a:r>
            <a:endParaRPr sz="3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6" name="Google Shape;416;p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4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7" name="Google Shape;417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2124" y="1142862"/>
            <a:ext cx="5619774" cy="343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</a:pPr>
            <a:r>
              <a:rPr lang="ru" sz="3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Ссылки</a:t>
            </a:r>
            <a:endParaRPr sz="3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4" name="Google Shape;434;p7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https://habr.com/company/microsoft/blog/333606/</a:t>
            </a:r>
            <a:endParaRPr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http://33testers.blogspot.com/2015/08/blog-post.html</a:t>
            </a:r>
            <a:endParaRPr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http://www.cmsmagazine.ru/library/items/moblile/testing-mobile-apps/</a:t>
            </a:r>
            <a:endParaRPr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https://habr.com/company/touchinstinct/blog/197060/</a:t>
            </a:r>
            <a:endParaRPr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https://habr.com/post/241714/</a:t>
            </a:r>
            <a:endParaRPr sz="24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200">
                <a:latin typeface="Montserrat"/>
                <a:ea typeface="Montserrat"/>
                <a:cs typeface="Montserrat"/>
                <a:sym typeface="Montserrat"/>
              </a:rPr>
              <a:t>Web, Native, Hybrid applications</a:t>
            </a:r>
            <a:endParaRPr sz="3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" name="Google Shape;125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800"/>
              <a:buFont typeface="Roboto"/>
              <a:buNone/>
            </a:pPr>
            <a:r>
              <a:rPr lang="ru" b="1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Hybrid</a:t>
            </a:r>
            <a:r>
              <a:rPr lang="ru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 – Приложения, которые сочетают в себе как </a:t>
            </a:r>
            <a:r>
              <a:rPr lang="ru" b="1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Native</a:t>
            </a:r>
            <a:r>
              <a:rPr lang="ru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 так и </a:t>
            </a:r>
            <a:r>
              <a:rPr lang="ru" b="1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Web</a:t>
            </a:r>
            <a:r>
              <a:rPr lang="ru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 элементы.</a:t>
            </a:r>
            <a:endParaRPr sz="30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6" name="Google Shape;12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46190" y="2048598"/>
            <a:ext cx="3708746" cy="2520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</a:pPr>
            <a:r>
              <a:rPr lang="ru" sz="3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Ссылки</a:t>
            </a:r>
            <a:endParaRPr sz="3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0" name="Google Shape;440;p7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http://apps.testinsane.com/mindmaps/uploads/html/Mobile%20Application%20Usability%20Testing.html</a:t>
            </a:r>
            <a:endParaRPr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ru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https://habr.com/company/microsoft/blog/229041/</a:t>
            </a:r>
            <a:endParaRPr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ru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https://habr.com/company/badoo/blog/317964/</a:t>
            </a:r>
            <a:endParaRPr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ru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https://telegra.ph/EHtapy-testirovaniya-mobilnyh-prilozhenij-12-13</a:t>
            </a:r>
            <a:endParaRPr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</a:pPr>
            <a:r>
              <a:rPr lang="ru" sz="3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Ссылки</a:t>
            </a:r>
            <a:endParaRPr sz="3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6" name="Google Shape;446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material.io</a:t>
            </a:r>
            <a:endParaRPr>
              <a:solidFill>
                <a:srgbClr val="73737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73737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HIG by Apple</a:t>
            </a:r>
            <a:endParaRPr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</a:pPr>
            <a:r>
              <a:rPr lang="ru" sz="3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Особенности тестирования mobile.</a:t>
            </a:r>
            <a:endParaRPr sz="3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Montserrat"/>
              <a:buChar char="✓"/>
            </a:pPr>
            <a:r>
              <a:rPr lang="ru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Тестирование обновлений;</a:t>
            </a:r>
            <a:endParaRPr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Montserrat"/>
              <a:buChar char="✓"/>
            </a:pPr>
            <a:r>
              <a:rPr lang="ru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Тестирование интернационализации;</a:t>
            </a:r>
            <a:endParaRPr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✓"/>
            </a:pPr>
            <a:r>
              <a:rPr lang="ru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Тестирование удобства использования</a:t>
            </a:r>
            <a:r>
              <a:rPr lang="ru">
                <a:solidFill>
                  <a:srgbClr val="737373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>
              <a:solidFill>
                <a:srgbClr val="73737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Montserrat"/>
              <a:buChar char="✓"/>
            </a:pPr>
            <a:r>
              <a:rPr lang="ru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Monkey testing;</a:t>
            </a:r>
            <a:endParaRPr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Montserrat"/>
              <a:buChar char="✓"/>
            </a:pPr>
            <a:r>
              <a:rPr lang="ru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Мультидевайсовое тестирование;</a:t>
            </a:r>
            <a:endParaRPr sz="30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300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</a:pPr>
            <a:r>
              <a:rPr lang="ru" sz="3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Размер экрана и touch - интерфейс</a:t>
            </a:r>
            <a:endParaRPr sz="3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" name="Google Shape;138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800"/>
              <a:buFont typeface="Roboto"/>
              <a:buNone/>
            </a:pPr>
            <a:r>
              <a:rPr lang="ru" sz="24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- Все элементы должны быть такого размера, чтобы пользователь мог попасть по ним;</a:t>
            </a:r>
            <a:endParaRPr sz="24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37373"/>
              </a:buClr>
              <a:buSzPts val="1800"/>
              <a:buFont typeface="Roboto"/>
              <a:buNone/>
            </a:pPr>
            <a:r>
              <a:rPr lang="ru" sz="24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- Отсутствие пустых экранов в приложениях;</a:t>
            </a:r>
            <a:endParaRPr sz="24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37373"/>
              </a:buClr>
              <a:buSzPts val="1800"/>
              <a:buFont typeface="Roboto"/>
              <a:buNone/>
            </a:pPr>
            <a:r>
              <a:rPr lang="ru" sz="24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- Многократные нажатия на кнопки;</a:t>
            </a:r>
            <a:endParaRPr sz="24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37373"/>
              </a:buClr>
              <a:buSzPts val="1800"/>
              <a:buFont typeface="Roboto"/>
              <a:buNone/>
            </a:pPr>
            <a:r>
              <a:rPr lang="ru" sz="24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- Проверка нативных жестов в приложениях.</a:t>
            </a:r>
            <a:endParaRPr sz="24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</a:pPr>
            <a:r>
              <a:rPr lang="ru" sz="3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Ресурсы устройства</a:t>
            </a:r>
            <a:endParaRPr sz="3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37373"/>
              </a:buClr>
              <a:buSzPts val="1800"/>
              <a:buFont typeface="Roboto"/>
              <a:buNone/>
            </a:pPr>
            <a:endParaRPr sz="30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300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16923" y="1255281"/>
            <a:ext cx="5310161" cy="3210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</a:pPr>
            <a:r>
              <a:rPr lang="ru" sz="3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Размер экрана и touch - интерфейс</a:t>
            </a:r>
            <a:endParaRPr sz="3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0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ru" sz="2000" b="1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Утечки памяти.</a:t>
            </a:r>
            <a:r>
              <a:rPr lang="ru" sz="20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Могут появляться в окнах, с большим количеством информации (длинные списки, длительный workflow, неправильное кеширование изображений);</a:t>
            </a:r>
            <a:endParaRPr sz="20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0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ru" sz="2000" b="1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Обработка</a:t>
            </a:r>
            <a:r>
              <a:rPr lang="ru" sz="20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ситуаций нехватки памяти, для работы приложения.</a:t>
            </a:r>
            <a:endParaRPr sz="20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0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ru" sz="2000" b="1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Недостаток места</a:t>
            </a:r>
            <a:r>
              <a:rPr lang="ru" sz="20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для установки приложения.</a:t>
            </a:r>
            <a:endParaRPr sz="20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0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ru" sz="2000" b="1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Отсутствие</a:t>
            </a:r>
            <a:r>
              <a:rPr lang="ru" sz="20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на некоторых устройствах, поддерживаемых приложением функций (</a:t>
            </a:r>
            <a:r>
              <a:rPr lang="ru" sz="2000" b="1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SD – карта, 3G</a:t>
            </a:r>
            <a:r>
              <a:rPr lang="ru" sz="20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);</a:t>
            </a:r>
            <a:endParaRPr sz="20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0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ru" sz="2000" b="1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Установка или перенос</a:t>
            </a:r>
            <a:r>
              <a:rPr lang="ru" sz="20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приложения на SD – карту.</a:t>
            </a:r>
            <a:endParaRPr sz="20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endParaRPr sz="3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1345</Words>
  <Application>Microsoft Office PowerPoint</Application>
  <PresentationFormat>On-screen Show (16:9)</PresentationFormat>
  <Paragraphs>227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Roboto</vt:lpstr>
      <vt:lpstr>Trebuchet MS</vt:lpstr>
      <vt:lpstr>Montserrat</vt:lpstr>
      <vt:lpstr>Simple Light</vt:lpstr>
      <vt:lpstr>Simple Light</vt:lpstr>
      <vt:lpstr>PowerPoint Presentation</vt:lpstr>
      <vt:lpstr>PowerPoint Presentation</vt:lpstr>
      <vt:lpstr>Web, Native, Hybrid applications</vt:lpstr>
      <vt:lpstr>Web, Native, Hybrid applications</vt:lpstr>
      <vt:lpstr>Web, Native, Hybrid applications</vt:lpstr>
      <vt:lpstr>Особенности тестирования mobile.</vt:lpstr>
      <vt:lpstr>Размер экрана и touch - интерфейс</vt:lpstr>
      <vt:lpstr>Ресурсы устройства</vt:lpstr>
      <vt:lpstr>Размер экрана и touch - интерфейс</vt:lpstr>
      <vt:lpstr>Тестирование Usability</vt:lpstr>
      <vt:lpstr>Тестирование Usability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Практические рекомендации по UX/UI:</vt:lpstr>
      <vt:lpstr>Практические рекомендации по UX/UI:</vt:lpstr>
      <vt:lpstr>Практические рекомендации по UX/UI:</vt:lpstr>
      <vt:lpstr>Практические рекомендации по UX/UI:</vt:lpstr>
      <vt:lpstr>Практические рекомендации по UX/UI:</vt:lpstr>
      <vt:lpstr>Практические рекомендации по UX/UI:</vt:lpstr>
      <vt:lpstr>Практические рекомендации по UX/UI:</vt:lpstr>
      <vt:lpstr>Практические рекомендации по UX/UI:</vt:lpstr>
      <vt:lpstr>Регистрация</vt:lpstr>
      <vt:lpstr>Регистрация. как улучшить?</vt:lpstr>
      <vt:lpstr>Различные версии ОС.</vt:lpstr>
      <vt:lpstr>Различные версии ОС.</vt:lpstr>
      <vt:lpstr>Прерывания</vt:lpstr>
      <vt:lpstr>Платный контент</vt:lpstr>
      <vt:lpstr>Интернационализация</vt:lpstr>
      <vt:lpstr>Тестирование обновлений</vt:lpstr>
      <vt:lpstr>Как облегчить тестирование? </vt:lpstr>
      <vt:lpstr>Как облегчить тестирование? </vt:lpstr>
      <vt:lpstr>Как облегчить тестирование?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Удаленная отладка (XamarinUI Test) </vt:lpstr>
      <vt:lpstr>Crashlytics</vt:lpstr>
      <vt:lpstr>Test Fairy </vt:lpstr>
      <vt:lpstr>Ссылки</vt:lpstr>
      <vt:lpstr>Ссылки</vt:lpstr>
      <vt:lpstr>Ссылки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Anton</cp:lastModifiedBy>
  <cp:revision>1</cp:revision>
  <dcterms:modified xsi:type="dcterms:W3CDTF">2022-06-27T11:24:18Z</dcterms:modified>
</cp:coreProperties>
</file>